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B0E7A-18A3-4C71-AF87-5597E051E732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5B257-FA98-4A8A-9D89-F6BD1F5C01CA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2810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66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31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18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70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5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4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15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12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4905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8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5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A9F88-25EF-4B7D-BDE0-2F16997D1A54}" type="datetimeFigureOut">
              <a:rPr lang="es-BO" smtClean="0"/>
              <a:t>24/10/2022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4E6E494-A7D5-4427-845F-32E6989D8F2F}" type="slidenum">
              <a:rPr lang="es-BO" smtClean="0"/>
              <a:t>‹Nº›</a:t>
            </a:fld>
            <a:endParaRPr lang="es-BO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2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E5587-9C01-65CC-209D-4A5822C4A4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BO" dirty="0"/>
              <a:t>Evaluación Hito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E31C64-0FCA-830A-A3D2-ECC92C072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100063"/>
          </a:xfrm>
        </p:spPr>
        <p:txBody>
          <a:bodyPr>
            <a:normAutofit fontScale="77500" lnSpcReduction="20000"/>
          </a:bodyPr>
          <a:lstStyle/>
          <a:p>
            <a:r>
              <a:rPr lang="es-BO" dirty="0"/>
              <a:t>Manejo de consultas</a:t>
            </a:r>
          </a:p>
          <a:p>
            <a:r>
              <a:rPr lang="es-BO" dirty="0"/>
              <a:t>Base de datos 1-2022</a:t>
            </a:r>
          </a:p>
          <a:p>
            <a:r>
              <a:rPr lang="es-BO" dirty="0"/>
              <a:t>Ingeniería de sistemas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890ED8-2ED9-CDD0-8E74-2187ADB89D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97" y="204786"/>
            <a:ext cx="365315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75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16575322-BB2B-4FE7-3387-A04BAA96E4B4}"/>
              </a:ext>
            </a:extLst>
          </p:cNvPr>
          <p:cNvSpPr/>
          <p:nvPr/>
        </p:nvSpPr>
        <p:spPr>
          <a:xfrm>
            <a:off x="660400" y="190500"/>
            <a:ext cx="5554133" cy="1125493"/>
          </a:xfrm>
          <a:prstGeom prst="wedgeEllipseCallout">
            <a:avLst>
              <a:gd name="adj1" fmla="val -33567"/>
              <a:gd name="adj2" fmla="val 71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" panose="020B0604020202020204" pitchFamily="34" charset="0"/>
              </a:rPr>
              <a:t>2.10 Crear 3 tablas y crear una consulta SQL que muestra el uso de INNER JOIN. </a:t>
            </a:r>
            <a:endParaRPr lang="es-B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66F2344-8497-E4BA-A7B5-F537B148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816" y="2171525"/>
            <a:ext cx="3400900" cy="12574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429381F-9E4A-5623-1524-B50BE6ED3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698" y="1991605"/>
            <a:ext cx="3077004" cy="25530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F278365-DE83-F9DD-81AD-5923728DD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698" y="5220273"/>
            <a:ext cx="3962953" cy="6954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E0CAA87-8756-49D8-EF88-5B61093C7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633" y="5220273"/>
            <a:ext cx="1905266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1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F54C491-5A41-D8B6-54C8-BF32EEDC9B6A}"/>
              </a:ext>
            </a:extLst>
          </p:cNvPr>
          <p:cNvSpPr/>
          <p:nvPr/>
        </p:nvSpPr>
        <p:spPr>
          <a:xfrm>
            <a:off x="3097233" y="363834"/>
            <a:ext cx="5997534" cy="255454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Parte Practica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4B1867E-9CD4-86FE-B355-260E84CC1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69" y="4308476"/>
            <a:ext cx="2303462" cy="230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1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BED9A1B-069F-8725-4E98-39836CB96A08}"/>
              </a:ext>
            </a:extLst>
          </p:cNvPr>
          <p:cNvSpPr/>
          <p:nvPr/>
        </p:nvSpPr>
        <p:spPr>
          <a:xfrm>
            <a:off x="1103312" y="376534"/>
            <a:ext cx="97297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Manejo de consultas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745DCE04-3337-C1D8-91F5-CBF72D793416}"/>
              </a:ext>
            </a:extLst>
          </p:cNvPr>
          <p:cNvSpPr/>
          <p:nvPr/>
        </p:nvSpPr>
        <p:spPr>
          <a:xfrm>
            <a:off x="1727200" y="1687502"/>
            <a:ext cx="5181600" cy="1538298"/>
          </a:xfrm>
          <a:prstGeom prst="wedgeEllipse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3.1Mostrar que jugadores que son del equipo equ-222 </a:t>
            </a:r>
            <a:endParaRPr lang="es-B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2E34E2A8-AA22-894E-2264-BBC7CBDBB29A}"/>
              </a:ext>
            </a:extLst>
          </p:cNvPr>
          <p:cNvSpPr/>
          <p:nvPr/>
        </p:nvSpPr>
        <p:spPr>
          <a:xfrm>
            <a:off x="6502400" y="2897846"/>
            <a:ext cx="4864100" cy="1632594"/>
          </a:xfrm>
          <a:prstGeom prst="wedgeEllipse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3.2 Mostrar que jugadores(nombres, apellidos) que juegan en la sede de El Alto</a:t>
            </a:r>
            <a:endParaRPr lang="es-BO" dirty="0"/>
          </a:p>
        </p:txBody>
      </p:sp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8D9E69A8-A8E5-ED20-28F4-399AF5C7333D}"/>
              </a:ext>
            </a:extLst>
          </p:cNvPr>
          <p:cNvSpPr/>
          <p:nvPr/>
        </p:nvSpPr>
        <p:spPr>
          <a:xfrm>
            <a:off x="2635252" y="4724400"/>
            <a:ext cx="4864100" cy="1632594"/>
          </a:xfrm>
          <a:prstGeom prst="wedgeEllipse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3.3. Mostrar aquellos jugadores mayores o igual a 21 años que sean de la categoría VARONES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3298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2AE1616D-8D3E-3740-55D7-5610DCC70A1A}"/>
              </a:ext>
            </a:extLst>
          </p:cNvPr>
          <p:cNvSpPr/>
          <p:nvPr/>
        </p:nvSpPr>
        <p:spPr>
          <a:xfrm>
            <a:off x="2273300" y="1049338"/>
            <a:ext cx="4254500" cy="1414462"/>
          </a:xfrm>
          <a:prstGeom prst="wedgeEllipse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3.4. Mostrar a todos los estudiantes en donde su apellido empiece con la letra S.</a:t>
            </a:r>
            <a:endParaRPr lang="es-BO" dirty="0"/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DBF2C7A8-8177-1BB0-7D9D-C86789AEC8DE}"/>
              </a:ext>
            </a:extLst>
          </p:cNvPr>
          <p:cNvSpPr/>
          <p:nvPr/>
        </p:nvSpPr>
        <p:spPr>
          <a:xfrm>
            <a:off x="2273300" y="4584700"/>
            <a:ext cx="4254500" cy="1414461"/>
          </a:xfrm>
          <a:prstGeom prst="wedgeEllipse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3.6. Mostrar el nombre del equipo del jugador con </a:t>
            </a:r>
            <a:r>
              <a:rPr lang="es-ES" dirty="0" err="1"/>
              <a:t>id_jugador</a:t>
            </a:r>
            <a:r>
              <a:rPr lang="es-ES" dirty="0"/>
              <a:t> igual a jug-333</a:t>
            </a:r>
            <a:endParaRPr lang="es-BO" dirty="0"/>
          </a:p>
        </p:txBody>
      </p:sp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75DEE755-0151-E792-AEC4-F988C49DA571}"/>
              </a:ext>
            </a:extLst>
          </p:cNvPr>
          <p:cNvSpPr/>
          <p:nvPr/>
        </p:nvSpPr>
        <p:spPr>
          <a:xfrm>
            <a:off x="6527800" y="3009900"/>
            <a:ext cx="4876800" cy="1574800"/>
          </a:xfrm>
          <a:prstGeom prst="wedgeEllipse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3.5. Mostrar que equipos forman parte del campeonato camp-111 y además sean de la categoría MUJERES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160309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0E2C0DD7-5BAD-C8E4-DE94-429909CADCB5}"/>
              </a:ext>
            </a:extLst>
          </p:cNvPr>
          <p:cNvSpPr/>
          <p:nvPr/>
        </p:nvSpPr>
        <p:spPr>
          <a:xfrm>
            <a:off x="6730999" y="2089450"/>
            <a:ext cx="4318001" cy="1534283"/>
          </a:xfrm>
          <a:prstGeom prst="wedgeEllipse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3.8. Crear una consulta SQL que maneje las 3 tablas de la base de datos.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45E0F7EA-BF16-D605-C37E-67D45852953F}"/>
              </a:ext>
            </a:extLst>
          </p:cNvPr>
          <p:cNvSpPr/>
          <p:nvPr/>
        </p:nvSpPr>
        <p:spPr>
          <a:xfrm>
            <a:off x="952500" y="540051"/>
            <a:ext cx="5372100" cy="1221016"/>
          </a:xfrm>
          <a:prstGeom prst="wedgeEllipse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3.7. Mostrar el nombre del campeonato del jugador con </a:t>
            </a:r>
            <a:r>
              <a:rPr lang="es-ES" dirty="0" err="1"/>
              <a:t>id_jugador</a:t>
            </a:r>
            <a:r>
              <a:rPr lang="es-ES" dirty="0"/>
              <a:t> igual a jug-333</a:t>
            </a:r>
          </a:p>
        </p:txBody>
      </p:sp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10029FC2-6B4A-1950-D592-F2724491E5BB}"/>
              </a:ext>
            </a:extLst>
          </p:cNvPr>
          <p:cNvSpPr/>
          <p:nvPr/>
        </p:nvSpPr>
        <p:spPr>
          <a:xfrm>
            <a:off x="1219199" y="3854750"/>
            <a:ext cx="3928533" cy="1733249"/>
          </a:xfrm>
          <a:prstGeom prst="wedgeEllipse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3.9. ¿Qué estrategia utilizaría para determinar cuántos equipos inscritos hay?</a:t>
            </a:r>
          </a:p>
        </p:txBody>
      </p:sp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813C7004-BE0B-0181-646D-BA2F6E2287FE}"/>
              </a:ext>
            </a:extLst>
          </p:cNvPr>
          <p:cNvSpPr/>
          <p:nvPr/>
        </p:nvSpPr>
        <p:spPr>
          <a:xfrm>
            <a:off x="6561666" y="4197651"/>
            <a:ext cx="4682067" cy="2016882"/>
          </a:xfrm>
          <a:prstGeom prst="wedgeEllipse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3.10. ¿Qué estrategia utilizaría para determinar cuántos jugadores pertenecen a la categoría VARONES o Categoría</a:t>
            </a:r>
          </a:p>
          <a:p>
            <a:pPr algn="ctr"/>
            <a:r>
              <a:rPr lang="es-ES" dirty="0"/>
              <a:t>MUJERES.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45392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A3B57-4ADC-E060-EC5B-4A18E830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Manejo de Conceptos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60C1FC-4CA8-912F-61F5-CFB74621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694" y="1955800"/>
            <a:ext cx="2200612" cy="44223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CD18524-78BE-048C-A7F3-7293EA8ED747}"/>
              </a:ext>
            </a:extLst>
          </p:cNvPr>
          <p:cNvSpPr txBox="1"/>
          <p:nvPr/>
        </p:nvSpPr>
        <p:spPr>
          <a:xfrm>
            <a:off x="1054100" y="1955800"/>
            <a:ext cx="313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2.1 Adjuntar el diagrama generado por el editor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19308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78E1C-504E-E771-EABB-FC0A2151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2.2¿</a:t>
            </a:r>
            <a:r>
              <a:rPr lang="es-ES" dirty="0">
                <a:effectLst/>
                <a:latin typeface="Arial" panose="020B0604020202020204" pitchFamily="34" charset="0"/>
              </a:rPr>
              <a:t>Que es DDL y DML?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408DDC-6188-7152-08D7-4C2F35F39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600" dirty="0"/>
              <a:t>El lenguaje de definición de datos (DDL), se utilizan para describir una base de datos, para definir su estructura, para crear sus objetos y para crear los </a:t>
            </a:r>
            <a:r>
              <a:rPr lang="es-ES" sz="1600" dirty="0" err="1"/>
              <a:t>subobjetos</a:t>
            </a:r>
            <a:r>
              <a:rPr lang="es-ES" sz="1600" dirty="0"/>
              <a:t> de la tabla. (CREATE,ALTER, DROP) </a:t>
            </a:r>
          </a:p>
          <a:p>
            <a:r>
              <a:rPr lang="es-ES" sz="1600" dirty="0"/>
              <a:t>Las sentencias </a:t>
            </a:r>
            <a:r>
              <a:rPr lang="es-ES" sz="1600" b="1" dirty="0"/>
              <a:t>DML </a:t>
            </a:r>
            <a:r>
              <a:rPr lang="es-ES" sz="1600" dirty="0"/>
              <a:t>y lenguaje de manipulación de datos (DML) se utilizan para controlar la información contenida en la base de datos (INSERT, UPDATE).</a:t>
            </a:r>
          </a:p>
          <a:p>
            <a:endParaRPr lang="es-B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08D4F5-BC88-A90B-509A-158ACAF7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3804781"/>
            <a:ext cx="6572250" cy="7334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7855D4-4671-E158-D8B8-AB96B9D42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04753"/>
            <a:ext cx="5715000" cy="11525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4AA436B-D821-C131-031B-E0BCA62671DB}"/>
              </a:ext>
            </a:extLst>
          </p:cNvPr>
          <p:cNvSpPr txBox="1"/>
          <p:nvPr/>
        </p:nvSpPr>
        <p:spPr>
          <a:xfrm>
            <a:off x="646111" y="4737876"/>
            <a:ext cx="313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3"/>
                </a:solidFill>
              </a:rPr>
              <a:t>Lenguaje DDL</a:t>
            </a:r>
            <a:endParaRPr lang="es-BO" b="1" dirty="0">
              <a:solidFill>
                <a:schemeClr val="accent3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6FFB1BE-EE5F-CAC7-23E9-E45EFEBC12B5}"/>
              </a:ext>
            </a:extLst>
          </p:cNvPr>
          <p:cNvSpPr txBox="1"/>
          <p:nvPr/>
        </p:nvSpPr>
        <p:spPr>
          <a:xfrm>
            <a:off x="6521450" y="6220616"/>
            <a:ext cx="313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Lenguaje DML</a:t>
            </a:r>
            <a:endParaRPr lang="es-BO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5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B7DF3B-1DFC-4410-DDCD-8622AB26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24162"/>
            <a:ext cx="6210300" cy="1209675"/>
          </a:xfrm>
          <a:prstGeom prst="rect">
            <a:avLst/>
          </a:prstGeom>
        </p:spPr>
      </p:pic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CBF1C48C-6F64-94AB-309D-F7BB665B256C}"/>
              </a:ext>
            </a:extLst>
          </p:cNvPr>
          <p:cNvSpPr/>
          <p:nvPr/>
        </p:nvSpPr>
        <p:spPr>
          <a:xfrm>
            <a:off x="520700" y="472721"/>
            <a:ext cx="3213100" cy="1106188"/>
          </a:xfrm>
          <a:prstGeom prst="wedgeEllipseCallou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2.3¿Qué </a:t>
            </a:r>
            <a:r>
              <a:rPr lang="en-US" dirty="0" err="1"/>
              <a:t>significa</a:t>
            </a:r>
            <a:r>
              <a:rPr lang="en-US" dirty="0"/>
              <a:t> PRIMARY KEY y FOREIGN KEY?</a:t>
            </a:r>
            <a:endParaRPr lang="es-BO" dirty="0"/>
          </a:p>
        </p:txBody>
      </p:sp>
      <p:sp>
        <p:nvSpPr>
          <p:cNvPr id="7" name="Bocadillo: rectángulo 6">
            <a:extLst>
              <a:ext uri="{FF2B5EF4-FFF2-40B4-BE49-F238E27FC236}">
                <a16:creationId xmlns:a16="http://schemas.microsoft.com/office/drawing/2014/main" id="{1B2B31C3-820A-3F1B-6452-D35CB1E0D320}"/>
              </a:ext>
            </a:extLst>
          </p:cNvPr>
          <p:cNvSpPr/>
          <p:nvPr/>
        </p:nvSpPr>
        <p:spPr>
          <a:xfrm>
            <a:off x="5393226" y="780985"/>
            <a:ext cx="6087574" cy="1449667"/>
          </a:xfrm>
          <a:prstGeom prst="wedgeRectCallou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Las llaves primarias (</a:t>
            </a:r>
            <a:r>
              <a:rPr lang="es-ES" sz="1400" b="1" dirty="0" err="1"/>
              <a:t>Primary</a:t>
            </a:r>
            <a:r>
              <a:rPr lang="es-ES" sz="1400" b="1" dirty="0"/>
              <a:t> Key</a:t>
            </a:r>
            <a:r>
              <a:rPr lang="es-ES" sz="1400" dirty="0"/>
              <a:t>)  son los que identifican de manera única cada fila o registro de una tabla, esto quiere decir que no se puede repetir en una tabla el valor de un campo o columna que se le es asignado como </a:t>
            </a:r>
            <a:r>
              <a:rPr lang="es-ES" sz="1400" b="1" dirty="0" err="1"/>
              <a:t>primary</a:t>
            </a:r>
            <a:r>
              <a:rPr lang="es-ES" sz="1400" b="1" dirty="0"/>
              <a:t> </a:t>
            </a:r>
            <a:r>
              <a:rPr lang="es-ES" sz="1400" b="1" dirty="0" err="1"/>
              <a:t>key</a:t>
            </a:r>
            <a:r>
              <a:rPr lang="es-ES" sz="1400" dirty="0"/>
              <a:t>.</a:t>
            </a:r>
          </a:p>
          <a:p>
            <a:pPr algn="ctr"/>
            <a:endParaRPr lang="es-BO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ACDAEA77-4E9C-2176-E92E-125AAE011484}"/>
              </a:ext>
            </a:extLst>
          </p:cNvPr>
          <p:cNvSpPr/>
          <p:nvPr/>
        </p:nvSpPr>
        <p:spPr>
          <a:xfrm>
            <a:off x="4214263" y="841665"/>
            <a:ext cx="698500" cy="368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Bocadillo: rectángulo 8">
            <a:extLst>
              <a:ext uri="{FF2B5EF4-FFF2-40B4-BE49-F238E27FC236}">
                <a16:creationId xmlns:a16="http://schemas.microsoft.com/office/drawing/2014/main" id="{A2BA03A5-A4A5-F2A9-8238-6BFC44A9918A}"/>
              </a:ext>
            </a:extLst>
          </p:cNvPr>
          <p:cNvSpPr/>
          <p:nvPr/>
        </p:nvSpPr>
        <p:spPr>
          <a:xfrm>
            <a:off x="5393226" y="4387355"/>
            <a:ext cx="6087574" cy="1449667"/>
          </a:xfrm>
          <a:prstGeom prst="wedgeRectCallou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Una llave foránea, externa o ajena (</a:t>
            </a:r>
            <a:r>
              <a:rPr lang="es-ES" sz="1400" dirty="0" err="1"/>
              <a:t>Foreign</a:t>
            </a:r>
            <a:r>
              <a:rPr lang="es-ES" sz="1400" dirty="0"/>
              <a:t> Key) es un campo de una tabla “X” que sirve para enlazar o relacionar entre sí con otra tabla  “Y” en la cual el campo de esta tabla es una llave primaria (</a:t>
            </a:r>
            <a:r>
              <a:rPr lang="es-ES" sz="1400" dirty="0" err="1"/>
              <a:t>Primary</a:t>
            </a:r>
            <a:r>
              <a:rPr lang="es-ES" sz="1400" dirty="0"/>
              <a:t> Key). Para que sea una llave foránea un campo, esta tiene que ser una llave primaria en otra tabla.</a:t>
            </a:r>
          </a:p>
        </p:txBody>
      </p:sp>
    </p:spTree>
    <p:extLst>
      <p:ext uri="{BB962C8B-B14F-4D97-AF65-F5344CB8AC3E}">
        <p14:creationId xmlns:p14="http://schemas.microsoft.com/office/powerpoint/2010/main" val="149121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30FCB-8CA9-3618-39A1-26010FCB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2.4 </a:t>
            </a:r>
            <a:r>
              <a:rPr lang="es-ES" dirty="0">
                <a:effectLst/>
                <a:latin typeface="Arial" panose="020B0604020202020204" pitchFamily="34" charset="0"/>
              </a:rPr>
              <a:t>Defina que es una TABLA y el uso de IDENTITY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00C5A4-8809-4B20-5A96-7BDEAD0C0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Las tablas son objetos de base de datos que contienen todos sus datos. En las tablas, los datos se organizan con arreglo a un formato de filas y columnas, similar al de una hoja de cálculo. Cada fila representa un registro único y cada columna un campo dentro del registro.</a:t>
            </a:r>
          </a:p>
          <a:p>
            <a:r>
              <a:rPr lang="es-ES" sz="1800" dirty="0"/>
              <a:t>Un campo definido como "</a:t>
            </a:r>
            <a:r>
              <a:rPr lang="es-ES" sz="1800" dirty="0" err="1"/>
              <a:t>identity</a:t>
            </a:r>
            <a:r>
              <a:rPr lang="es-ES" sz="1800" dirty="0"/>
              <a:t>" generalmente se establece como clave primaria. Un campo "</a:t>
            </a:r>
            <a:r>
              <a:rPr lang="es-ES" sz="1800" dirty="0" err="1"/>
              <a:t>identity</a:t>
            </a:r>
            <a:r>
              <a:rPr lang="es-ES" sz="1800" dirty="0"/>
              <a:t>" no es editable, es decir, no se puede ingresar un valor ni actualizarlo.</a:t>
            </a:r>
            <a:endParaRPr lang="es-BO" sz="1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63A9AA-17B2-BFC6-8541-9749D057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07" y="4357636"/>
            <a:ext cx="3499798" cy="13976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DE810E7-002D-CDCE-316D-6B9E1DFDB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1" y="4447591"/>
            <a:ext cx="4284023" cy="9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BE7797-FD57-CD39-F48D-87D1ED2BF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226" y="1956089"/>
            <a:ext cx="6549166" cy="916642"/>
          </a:xfrm>
          <a:prstGeom prst="rect">
            <a:avLst/>
          </a:prstGeom>
        </p:spPr>
      </p:pic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3A9A2186-3405-C7D6-BEE7-A0840A269755}"/>
              </a:ext>
            </a:extLst>
          </p:cNvPr>
          <p:cNvSpPr/>
          <p:nvPr/>
        </p:nvSpPr>
        <p:spPr>
          <a:xfrm>
            <a:off x="558800" y="599721"/>
            <a:ext cx="3213100" cy="110618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2.5 Para que se utiliza la clausula WHERE</a:t>
            </a:r>
            <a:endParaRPr lang="es-BO" dirty="0"/>
          </a:p>
        </p:txBody>
      </p:sp>
      <p:sp>
        <p:nvSpPr>
          <p:cNvPr id="9" name="Bocadillo: rectángulo 8">
            <a:extLst>
              <a:ext uri="{FF2B5EF4-FFF2-40B4-BE49-F238E27FC236}">
                <a16:creationId xmlns:a16="http://schemas.microsoft.com/office/drawing/2014/main" id="{46646DFF-B742-B37B-3AB8-32B84E690CF0}"/>
              </a:ext>
            </a:extLst>
          </p:cNvPr>
          <p:cNvSpPr/>
          <p:nvPr/>
        </p:nvSpPr>
        <p:spPr>
          <a:xfrm>
            <a:off x="4800600" y="599721"/>
            <a:ext cx="5249253" cy="110618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Se utiliza al momento de utilizar la clausula “Select-From”</a:t>
            </a:r>
            <a:r>
              <a:rPr lang="es-BO" sz="1400" dirty="0"/>
              <a:t>, donde WHERE se utiliza para marcar una condición al momento de querer mostrar una clausula especifica.</a:t>
            </a:r>
          </a:p>
          <a:p>
            <a:pPr algn="ctr"/>
            <a:endParaRPr lang="es-BO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491237CD-6487-E347-D40A-E2F8F0628599}"/>
              </a:ext>
            </a:extLst>
          </p:cNvPr>
          <p:cNvSpPr/>
          <p:nvPr/>
        </p:nvSpPr>
        <p:spPr>
          <a:xfrm>
            <a:off x="3949700" y="1054100"/>
            <a:ext cx="698500" cy="368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1" name="Bocadillo: ovalado 10">
            <a:extLst>
              <a:ext uri="{FF2B5EF4-FFF2-40B4-BE49-F238E27FC236}">
                <a16:creationId xmlns:a16="http://schemas.microsoft.com/office/drawing/2014/main" id="{80176C37-A12B-EA88-E947-033B2FD32232}"/>
              </a:ext>
            </a:extLst>
          </p:cNvPr>
          <p:cNvSpPr/>
          <p:nvPr/>
        </p:nvSpPr>
        <p:spPr>
          <a:xfrm>
            <a:off x="711200" y="3893504"/>
            <a:ext cx="3213100" cy="1106188"/>
          </a:xfrm>
          <a:prstGeom prst="wedgeEllipse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2.6 </a:t>
            </a:r>
            <a:r>
              <a:rPr lang="es-ES" dirty="0">
                <a:effectLst/>
                <a:latin typeface="Arial" panose="020B0604020202020204" pitchFamily="34" charset="0"/>
              </a:rPr>
              <a:t>Para que se utiliza la instrucción INNER JOIN</a:t>
            </a:r>
            <a:endParaRPr lang="es-BO" dirty="0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FACAA5F-0AA8-CD48-F76D-17A5592479F0}"/>
              </a:ext>
            </a:extLst>
          </p:cNvPr>
          <p:cNvSpPr/>
          <p:nvPr/>
        </p:nvSpPr>
        <p:spPr>
          <a:xfrm>
            <a:off x="4083050" y="4408498"/>
            <a:ext cx="698500" cy="368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4" name="Bocadillo: rectángulo 13">
            <a:extLst>
              <a:ext uri="{FF2B5EF4-FFF2-40B4-BE49-F238E27FC236}">
                <a16:creationId xmlns:a16="http://schemas.microsoft.com/office/drawing/2014/main" id="{8A3B7706-C3A6-DDFB-5828-9C544B9EECDA}"/>
              </a:ext>
            </a:extLst>
          </p:cNvPr>
          <p:cNvSpPr/>
          <p:nvPr/>
        </p:nvSpPr>
        <p:spPr>
          <a:xfrm>
            <a:off x="5012226" y="4039554"/>
            <a:ext cx="5249253" cy="1106188"/>
          </a:xfrm>
          <a:prstGeom prst="wedgeRectCallou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Para relacionar dos tablas que tengan valores coincidentes en un campo común.</a:t>
            </a:r>
            <a:endParaRPr lang="es-BO" sz="1400" dirty="0"/>
          </a:p>
          <a:p>
            <a:pPr algn="ctr"/>
            <a:endParaRPr lang="es-BO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97001F2-8C0E-A830-91FB-C787C217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226" y="5642244"/>
            <a:ext cx="6549166" cy="24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ECEF5127-B12D-3987-4525-B5CD36CCB947}"/>
              </a:ext>
            </a:extLst>
          </p:cNvPr>
          <p:cNvSpPr/>
          <p:nvPr/>
        </p:nvSpPr>
        <p:spPr>
          <a:xfrm>
            <a:off x="660400" y="190500"/>
            <a:ext cx="10871200" cy="1333500"/>
          </a:xfrm>
          <a:prstGeom prst="wedgeEllipseCallout">
            <a:avLst>
              <a:gd name="adj1" fmla="val -33567"/>
              <a:gd name="adj2" fmla="val 71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effectLst/>
                <a:latin typeface="Arial" panose="020B0604020202020204" pitchFamily="34" charset="0"/>
              </a:rPr>
              <a:t>2.7 Apoyándonos en el concepto de conjuntos muestre los siguiente:</a:t>
            </a:r>
            <a:br>
              <a:rPr lang="es-ES" dirty="0"/>
            </a:br>
            <a:r>
              <a:rPr lang="es-ES" dirty="0"/>
              <a:t>-</a:t>
            </a:r>
            <a:r>
              <a:rPr lang="es-ES" dirty="0">
                <a:effectLst/>
                <a:latin typeface="Arial" panose="020B0604020202020204" pitchFamily="34" charset="0"/>
              </a:rPr>
              <a:t>Ejemplo de INNER JOIN</a:t>
            </a:r>
            <a:br>
              <a:rPr lang="es-ES" dirty="0"/>
            </a:br>
            <a:r>
              <a:rPr lang="es-ES" dirty="0"/>
              <a:t>-</a:t>
            </a:r>
            <a:r>
              <a:rPr lang="es-ES" dirty="0">
                <a:effectLst/>
                <a:latin typeface="Arial" panose="020B0604020202020204" pitchFamily="34" charset="0"/>
              </a:rPr>
              <a:t>Adjuntar una imagen de conjuntos y la consulta SQL que refleje el INNER JOIN</a:t>
            </a:r>
            <a:endParaRPr lang="es-B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ACA39BD-3368-1892-04A6-6514E326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2001837"/>
            <a:ext cx="2524125" cy="44291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6288129-0DF7-986D-6F09-033F9C082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07037"/>
            <a:ext cx="5124450" cy="9239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7D6BCDF-34D1-483D-CF44-F98B32C06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1524000"/>
            <a:ext cx="5748337" cy="36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7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F573F6B6-A6B3-4DDE-1FE1-D3AA8E0A22C4}"/>
              </a:ext>
            </a:extLst>
          </p:cNvPr>
          <p:cNvSpPr/>
          <p:nvPr/>
        </p:nvSpPr>
        <p:spPr>
          <a:xfrm>
            <a:off x="660400" y="190500"/>
            <a:ext cx="10871200" cy="1333500"/>
          </a:xfrm>
          <a:prstGeom prst="wedgeEllipseCallout">
            <a:avLst>
              <a:gd name="adj1" fmla="val -33567"/>
              <a:gd name="adj2" fmla="val 71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effectLst/>
                <a:latin typeface="Arial" panose="020B0604020202020204" pitchFamily="34" charset="0"/>
              </a:rPr>
              <a:t>2.8 Apoyándonos en el concepto de conjuntos muestre los siguiente:</a:t>
            </a:r>
          </a:p>
          <a:p>
            <a:pPr algn="ctr"/>
            <a:r>
              <a:rPr lang="es-ES" dirty="0">
                <a:effectLst/>
                <a:latin typeface="Arial" panose="020B0604020202020204" pitchFamily="34" charset="0"/>
              </a:rPr>
              <a:t>2.8.1. Ejemplo de LEFT JOIN</a:t>
            </a:r>
          </a:p>
          <a:p>
            <a:pPr algn="ctr"/>
            <a:r>
              <a:rPr lang="es-ES" dirty="0">
                <a:effectLst/>
                <a:latin typeface="Arial" panose="020B0604020202020204" pitchFamily="34" charset="0"/>
              </a:rPr>
              <a:t>2.8.2. Adjuntar una imagen de conjuntos y la consulta SQL que refleje el LEFT JOIN</a:t>
            </a:r>
            <a:endParaRPr lang="es-B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AA5305-CB7C-AADF-7BA8-A42E22B0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536" y="1672410"/>
            <a:ext cx="4297652" cy="34240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C34152-A2B8-2E78-5520-3F9A5440C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35" y="4531627"/>
            <a:ext cx="3181794" cy="5239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0772BD2-67D6-DEE1-D65C-7F0AA81D5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925" y="5334975"/>
            <a:ext cx="1133633" cy="12003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46B32C1-0B2C-77AA-2495-57057A4D4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135" y="2105862"/>
            <a:ext cx="2791215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5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06AA4DD5-816E-9CA5-9C9F-06961A6FBC75}"/>
              </a:ext>
            </a:extLst>
          </p:cNvPr>
          <p:cNvSpPr/>
          <p:nvPr/>
        </p:nvSpPr>
        <p:spPr>
          <a:xfrm>
            <a:off x="660400" y="190500"/>
            <a:ext cx="10871200" cy="1333500"/>
          </a:xfrm>
          <a:prstGeom prst="wedgeEllipseCallout">
            <a:avLst>
              <a:gd name="adj1" fmla="val -33567"/>
              <a:gd name="adj2" fmla="val 71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effectLst/>
                <a:latin typeface="Arial" panose="020B0604020202020204" pitchFamily="34" charset="0"/>
              </a:rPr>
              <a:t>2.9 Apoyándonos en el concepto de conjuntos muestre los siguiente:</a:t>
            </a:r>
          </a:p>
          <a:p>
            <a:pPr algn="ctr"/>
            <a:r>
              <a:rPr lang="es-ES" dirty="0">
                <a:effectLst/>
                <a:latin typeface="Arial" panose="020B0604020202020204" pitchFamily="34" charset="0"/>
              </a:rPr>
              <a:t>2.9.1. Ejemplo de RIGHT JOIN</a:t>
            </a:r>
          </a:p>
          <a:p>
            <a:pPr algn="ctr"/>
            <a:r>
              <a:rPr lang="es-ES" dirty="0">
                <a:effectLst/>
                <a:latin typeface="Arial" panose="020B0604020202020204" pitchFamily="34" charset="0"/>
              </a:rPr>
              <a:t>2.9.2. Adjuntar una imagen de conjuntos y la consulta SQL que refleje el RIGHT JOIN</a:t>
            </a:r>
            <a:endParaRPr lang="es-B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72D71F-C239-415C-2239-354EC2A0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65" y="2008538"/>
            <a:ext cx="3077004" cy="25530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86843F-7539-D6B9-ED1F-F3A6D8C8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66" y="2008538"/>
            <a:ext cx="4189410" cy="26535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0B6FBED-150F-80AC-07A7-47DC48D1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65" y="5046132"/>
            <a:ext cx="3315163" cy="50489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B1D756E-206A-9B80-7983-8382ECA6B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966" y="5046132"/>
            <a:ext cx="1190791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8573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493</TotalTime>
  <Words>675</Words>
  <Application>Microsoft Office PowerPoint</Application>
  <PresentationFormat>Panorámica</PresentationFormat>
  <Paragraphs>42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Galería</vt:lpstr>
      <vt:lpstr>Evaluación Hito 3</vt:lpstr>
      <vt:lpstr>Manejo de Conceptos</vt:lpstr>
      <vt:lpstr>2.2¿Que es DDL y DML?</vt:lpstr>
      <vt:lpstr>Presentación de PowerPoint</vt:lpstr>
      <vt:lpstr>2.4 Defina que es una TABLA y el uso de IDENTITY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UNIFRANZ</dc:creator>
  <cp:lastModifiedBy>VICTOR HUGO</cp:lastModifiedBy>
  <cp:revision>10</cp:revision>
  <dcterms:created xsi:type="dcterms:W3CDTF">2022-10-24T12:05:49Z</dcterms:created>
  <dcterms:modified xsi:type="dcterms:W3CDTF">2022-10-25T04:48:52Z</dcterms:modified>
</cp:coreProperties>
</file>